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4"/>
  </p:notesMasterIdLst>
  <p:sldIdLst>
    <p:sldId id="375" r:id="rId2"/>
    <p:sldId id="376" r:id="rId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2" d="100"/>
          <a:sy n="92" d="100"/>
        </p:scale>
        <p:origin x="-816"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4" Type="http://schemas.openxmlformats.org/officeDocument/2006/relationships/notesMaster" Target="notesMasters/notesMaster1.xml"/><Relationship Id="rId5" Type="http://schemas.openxmlformats.org/officeDocument/2006/relationships/printerSettings" Target="printerSettings/printerSettings1.bin"/><Relationship Id="rId7"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tableStyles" Target="tableStyles.xml"/><Relationship Id="rId3" Type="http://schemas.openxmlformats.org/officeDocument/2006/relationships/slide" Target="slides/slide2.xml"/><Relationship Id="rId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5D343EA-DE8A-49DF-B3A1-1A0FCA89E1FE}" type="datetimeFigureOut">
              <a:rPr lang="en-US" smtClean="0"/>
              <a:pPr/>
              <a:t>3/1/12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CEDCA325-F350-435F-9C61-505198D970D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243A3DD-B451-4F9F-B8F4-CA82DD7B2B70}" type="slidenum">
              <a:rPr lang="en-US"/>
              <a:pPr/>
              <a:t>1</a:t>
            </a:fld>
            <a:endParaRPr lang="en-US"/>
          </a:p>
        </p:txBody>
      </p:sp>
      <p:sp>
        <p:nvSpPr>
          <p:cNvPr id="1661954" name="Rectangle 2"/>
          <p:cNvSpPr>
            <a:spLocks noGrp="1" noRot="1" noChangeAspect="1" noChangeArrowheads="1" noTextEdit="1"/>
          </p:cNvSpPr>
          <p:nvPr>
            <p:ph type="sldImg"/>
          </p:nvPr>
        </p:nvSpPr>
        <p:spPr>
          <a:xfrm>
            <a:off x="946150" y="487363"/>
            <a:ext cx="5422900" cy="4067175"/>
          </a:xfrm>
          <a:ln w="12700" cap="flat">
            <a:solidFill>
              <a:schemeClr val="tx1"/>
            </a:solidFill>
          </a:ln>
        </p:spPr>
      </p:sp>
      <p:sp>
        <p:nvSpPr>
          <p:cNvPr id="1661955" name="Rectangle 3"/>
          <p:cNvSpPr>
            <a:spLocks noGrp="1" noChangeArrowheads="1"/>
          </p:cNvSpPr>
          <p:nvPr>
            <p:ph type="body" idx="1"/>
          </p:nvPr>
        </p:nvSpPr>
        <p:spPr>
          <a:xfrm>
            <a:off x="975360" y="4563904"/>
            <a:ext cx="5364480" cy="4042172"/>
          </a:xfrm>
          <a:ln/>
        </p:spPr>
        <p:txBody>
          <a:bodyPr lIns="95647" tIns="46985" rIns="95647" bIns="46985"/>
          <a:lstStyle/>
          <a:p>
            <a:pPr>
              <a:lnSpc>
                <a:spcPct val="87000"/>
              </a:lnSpc>
            </a:pPr>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243A3DD-B451-4F9F-B8F4-CA82DD7B2B70}" type="slidenum">
              <a:rPr lang="en-US"/>
              <a:pPr/>
              <a:t>2</a:t>
            </a:fld>
            <a:endParaRPr lang="en-US"/>
          </a:p>
        </p:txBody>
      </p:sp>
      <p:sp>
        <p:nvSpPr>
          <p:cNvPr id="1661954" name="Rectangle 2"/>
          <p:cNvSpPr>
            <a:spLocks noGrp="1" noRot="1" noChangeAspect="1" noChangeArrowheads="1" noTextEdit="1"/>
          </p:cNvSpPr>
          <p:nvPr>
            <p:ph type="sldImg"/>
          </p:nvPr>
        </p:nvSpPr>
        <p:spPr>
          <a:xfrm>
            <a:off x="946150" y="487363"/>
            <a:ext cx="5422900" cy="4067175"/>
          </a:xfrm>
          <a:ln w="12700" cap="flat">
            <a:solidFill>
              <a:schemeClr val="tx1"/>
            </a:solidFill>
          </a:ln>
        </p:spPr>
      </p:sp>
      <p:sp>
        <p:nvSpPr>
          <p:cNvPr id="1661955" name="Rectangle 3"/>
          <p:cNvSpPr>
            <a:spLocks noGrp="1" noChangeArrowheads="1"/>
          </p:cNvSpPr>
          <p:nvPr>
            <p:ph type="body" idx="1"/>
          </p:nvPr>
        </p:nvSpPr>
        <p:spPr>
          <a:xfrm>
            <a:off x="975360" y="4563904"/>
            <a:ext cx="5364480" cy="4042172"/>
          </a:xfrm>
          <a:ln/>
        </p:spPr>
        <p:txBody>
          <a:bodyPr lIns="95647" tIns="46985" rIns="95647" bIns="46985"/>
          <a:lstStyle/>
          <a:p>
            <a:pPr>
              <a:lnSpc>
                <a:spcPct val="87000"/>
              </a:lnSpc>
            </a:pPr>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dirty="0"/>
          </a:p>
        </p:txBody>
      </p:sp>
      <p:sp>
        <p:nvSpPr>
          <p:cNvPr id="8" name="Slide Number Placeholder 7"/>
          <p:cNvSpPr>
            <a:spLocks noGrp="1"/>
          </p:cNvSpPr>
          <p:nvPr>
            <p:ph type="sldNum" sz="quarter" idx="11"/>
          </p:nvPr>
        </p:nvSpPr>
        <p:spPr/>
        <p:txBody>
          <a:bodyPr/>
          <a:lstStyle/>
          <a:p>
            <a:fld id="{BC4A4149-F86D-4576-8F6B-20C233E332E7}"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Introduction</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Introduction</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latin typeface="Verdana" pitchFamily="34" charset="0"/>
                <a:ea typeface="Verdana" pitchFamily="34" charset="0"/>
                <a:cs typeface="Verdana"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latin typeface="Verdana" pitchFamily="34" charset="0"/>
                <a:ea typeface="Verdana" pitchFamily="34" charset="0"/>
                <a:cs typeface="Verdana" pitchFamily="34" charset="0"/>
              </a:defRPr>
            </a:lvl1pPr>
          </a:lstStyle>
          <a:p>
            <a:fld id="{BC4A4149-F86D-4576-8F6B-20C233E332E7}" type="slidenum">
              <a:rPr lang="en-US" smtClean="0"/>
              <a:pPr/>
              <a:t>‹#›</a:t>
            </a:fld>
            <a:endParaRPr lang="en-US" dirty="0"/>
          </a:p>
        </p:txBody>
      </p:sp>
      <p:sp>
        <p:nvSpPr>
          <p:cNvPr id="7" name="Rectangle 7"/>
          <p:cNvSpPr>
            <a:spLocks noChangeArrowheads="1"/>
          </p:cNvSpPr>
          <p:nvPr userDrawn="1"/>
        </p:nvSpPr>
        <p:spPr bwMode="auto">
          <a:xfrm>
            <a:off x="2514600" y="0"/>
            <a:ext cx="6629400" cy="1219200"/>
          </a:xfrm>
          <a:prstGeom prst="rect">
            <a:avLst/>
          </a:prstGeom>
          <a:gradFill rotWithShape="1">
            <a:gsLst>
              <a:gs pos="0">
                <a:srgbClr val="FFCC00">
                  <a:gamma/>
                  <a:tint val="0"/>
                  <a:invGamma/>
                </a:srgbClr>
              </a:gs>
              <a:gs pos="100000">
                <a:srgbClr val="FFCC00">
                  <a:alpha val="55000"/>
                </a:srgbClr>
              </a:gs>
            </a:gsLst>
            <a:lin ang="0" scaled="1"/>
          </a:gradFill>
          <a:ln w="9525">
            <a:noFill/>
            <a:miter lim="800000"/>
            <a:headEnd/>
            <a:tailEnd/>
          </a:ln>
          <a:effectLst/>
        </p:spPr>
        <p:txBody>
          <a:bodyPr wrap="none" anchor="ctr"/>
          <a:lstStyle/>
          <a:p>
            <a:pPr>
              <a:defRPr/>
            </a:pPr>
            <a:endParaRPr lang="en-US" sz="1200" b="0" dirty="0">
              <a:solidFill>
                <a:schemeClr val="tx1"/>
              </a:solidFill>
            </a:endParaRPr>
          </a:p>
        </p:txBody>
      </p:sp>
      <p:pic>
        <p:nvPicPr>
          <p:cNvPr id="8" name="Picture 8"/>
          <p:cNvPicPr>
            <a:picLocks noChangeAspect="1" noChangeArrowheads="1"/>
          </p:cNvPicPr>
          <p:nvPr userDrawn="1"/>
        </p:nvPicPr>
        <p:blipFill>
          <a:blip r:embed="rId13" cstate="print"/>
          <a:srcRect/>
          <a:stretch>
            <a:fillRect/>
          </a:stretch>
        </p:blipFill>
        <p:spPr bwMode="auto">
          <a:xfrm>
            <a:off x="0" y="0"/>
            <a:ext cx="2657475" cy="781050"/>
          </a:xfrm>
          <a:prstGeom prst="rect">
            <a:avLst/>
          </a:prstGeom>
          <a:noFill/>
          <a:ln w="9525">
            <a:noFill/>
            <a:miter lim="800000"/>
            <a:headEnd/>
            <a:tailEnd/>
          </a:ln>
        </p:spPr>
      </p:pic>
      <p:sp>
        <p:nvSpPr>
          <p:cNvPr id="9" name="Line 9"/>
          <p:cNvSpPr>
            <a:spLocks noChangeShapeType="1"/>
          </p:cNvSpPr>
          <p:nvPr userDrawn="1"/>
        </p:nvSpPr>
        <p:spPr bwMode="auto">
          <a:xfrm>
            <a:off x="0" y="1219200"/>
            <a:ext cx="9144000" cy="0"/>
          </a:xfrm>
          <a:prstGeom prst="line">
            <a:avLst/>
          </a:prstGeom>
          <a:noFill/>
          <a:ln w="25400">
            <a:solidFill>
              <a:srgbClr val="777777"/>
            </a:solidFill>
            <a:round/>
            <a:headEnd/>
            <a:tailEnd/>
          </a:ln>
          <a:effectLst/>
        </p:spPr>
        <p:txBody>
          <a:bodyPr/>
          <a:lstStyle/>
          <a:p>
            <a:pPr>
              <a:defRPr/>
            </a:pPr>
            <a:endParaRPr lang="en-US"/>
          </a:p>
        </p:txBody>
      </p:sp>
      <p:sp>
        <p:nvSpPr>
          <p:cNvPr id="10" name="Text Box 10"/>
          <p:cNvSpPr txBox="1">
            <a:spLocks noChangeArrowheads="1"/>
          </p:cNvSpPr>
          <p:nvPr userDrawn="1"/>
        </p:nvSpPr>
        <p:spPr bwMode="auto">
          <a:xfrm>
            <a:off x="152400" y="685800"/>
            <a:ext cx="2286000" cy="461665"/>
          </a:xfrm>
          <a:prstGeom prst="rect">
            <a:avLst/>
          </a:prstGeom>
          <a:noFill/>
          <a:ln w="9525">
            <a:noFill/>
            <a:miter lim="800000"/>
            <a:headEnd/>
            <a:tailEnd/>
          </a:ln>
          <a:effectLst/>
        </p:spPr>
        <p:txBody>
          <a:bodyPr>
            <a:spAutoFit/>
          </a:bodyPr>
          <a:lstStyle/>
          <a:p>
            <a:pPr algn="r">
              <a:defRPr/>
            </a:pPr>
            <a:r>
              <a:rPr lang="en-US" sz="1200" b="1" dirty="0" smtClean="0">
                <a:latin typeface="Verdana" pitchFamily="34" charset="0"/>
              </a:rPr>
              <a:t>ENGR330-1 Engineering</a:t>
            </a:r>
          </a:p>
          <a:p>
            <a:pPr algn="r">
              <a:defRPr/>
            </a:pPr>
            <a:r>
              <a:rPr lang="en-US" sz="1200" b="1" dirty="0" smtClean="0">
                <a:latin typeface="Verdana" pitchFamily="34" charset="0"/>
              </a:rPr>
              <a:t>Service Projects</a:t>
            </a:r>
            <a:endParaRPr lang="en-US" sz="1200" b="1" dirty="0">
              <a:latin typeface="Verdana" pitchFamily="34" charset="0"/>
            </a:endParaRPr>
          </a:p>
        </p:txBody>
      </p:sp>
      <p:sp>
        <p:nvSpPr>
          <p:cNvPr id="2" name="Title Placeholder 1"/>
          <p:cNvSpPr>
            <a:spLocks noGrp="1"/>
          </p:cNvSpPr>
          <p:nvPr>
            <p:ph type="title"/>
          </p:nvPr>
        </p:nvSpPr>
        <p:spPr>
          <a:xfrm>
            <a:off x="2438400" y="0"/>
            <a:ext cx="6705600" cy="1143000"/>
          </a:xfrm>
          <a:prstGeom prst="rect">
            <a:avLst/>
          </a:prstGeom>
        </p:spPr>
        <p:txBody>
          <a:bodyPr vert="horz" lIns="91440" tIns="45720" rIns="91440" bIns="45720" rtlCol="0" anchor="ctr">
            <a:noAutofit/>
          </a:bodyPr>
          <a:lstStyle/>
          <a:p>
            <a:r>
              <a:rPr lang="en-US" smtClean="0"/>
              <a:t>Click to edit Master title 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latin typeface="Verdana" pitchFamily="34" charset="0"/>
                <a:ea typeface="Verdana" pitchFamily="34" charset="0"/>
                <a:cs typeface="Verdana" pitchFamily="34" charset="0"/>
              </a:defRPr>
            </a:lvl1pPr>
          </a:lstStyle>
          <a:p>
            <a:r>
              <a:rPr lang="en-US" smtClean="0"/>
              <a:t>Introduction</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0" eaLnBrk="1" latinLnBrk="0" hangingPunct="1">
        <a:spcBef>
          <a:spcPct val="0"/>
        </a:spcBef>
        <a:buNone/>
        <a:defRPr sz="3600" b="1"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60930" name="Rectangle 2"/>
          <p:cNvSpPr>
            <a:spLocks noGrp="1" noChangeArrowheads="1"/>
          </p:cNvSpPr>
          <p:nvPr>
            <p:ph type="title"/>
          </p:nvPr>
        </p:nvSpPr>
        <p:spPr>
          <a:xfrm>
            <a:off x="2892425" y="76200"/>
            <a:ext cx="6251575" cy="1066800"/>
          </a:xfrm>
          <a:noFill/>
          <a:ln/>
        </p:spPr>
        <p:txBody>
          <a:bodyPr/>
          <a:lstStyle/>
          <a:p>
            <a:r>
              <a:rPr lang="en-US" sz="3200" dirty="0" smtClean="0"/>
              <a:t>Project: Merry-Go-Round</a:t>
            </a:r>
            <a:br>
              <a:rPr lang="en-US" sz="3200" dirty="0" smtClean="0"/>
            </a:br>
            <a:r>
              <a:rPr lang="en-US" sz="3200" dirty="0" smtClean="0"/>
              <a:t>Competition</a:t>
            </a:r>
            <a:endParaRPr lang="en-US" sz="3200" dirty="0"/>
          </a:p>
        </p:txBody>
      </p:sp>
      <p:sp>
        <p:nvSpPr>
          <p:cNvPr id="1660937" name="Rectangle 9"/>
          <p:cNvSpPr>
            <a:spLocks noChangeArrowheads="1"/>
          </p:cNvSpPr>
          <p:nvPr/>
        </p:nvSpPr>
        <p:spPr bwMode="auto">
          <a:xfrm>
            <a:off x="298450" y="1268413"/>
            <a:ext cx="8448675" cy="1373209"/>
          </a:xfrm>
          <a:prstGeom prst="rect">
            <a:avLst/>
          </a:prstGeom>
          <a:noFill/>
          <a:ln w="12700">
            <a:noFill/>
            <a:miter lim="800000"/>
            <a:headEnd/>
            <a:tailEnd/>
          </a:ln>
          <a:effectLst/>
        </p:spPr>
        <p:txBody>
          <a:bodyPr wrap="square" lIns="81194" tIns="39884" rIns="81194" bIns="39884">
            <a:spAutoFit/>
          </a:bodyPr>
          <a:lstStyle/>
          <a:p>
            <a:pPr defTabSz="820738"/>
            <a:r>
              <a:rPr lang="en-US" sz="1400" b="1" u="sng" dirty="0" smtClean="0"/>
              <a:t>Background</a:t>
            </a:r>
            <a:r>
              <a:rPr lang="en-US" sz="1400" dirty="0" smtClean="0"/>
              <a:t>: In an ideal situation the Merry-Go-Round will be implemented in a competition style fundraiser.  Participants will be able to operate the Merry-Go-Round and compete for prizes.  Unfortunately, there are no more student chapel announcement slots available this semester.  A fundraiser like this will require extensive promotion, so this could be a major problem.  It is possible to get a verbal announcement made in chapel by Dr. Burks, so there is still potential to implement this kind of fundraiser.   </a:t>
            </a:r>
          </a:p>
          <a:p>
            <a:pPr marL="409575" lvl="1" defTabSz="820738"/>
            <a:endParaRPr lang="en-US" sz="1400" dirty="0"/>
          </a:p>
        </p:txBody>
      </p:sp>
      <p:sp>
        <p:nvSpPr>
          <p:cNvPr id="1660938" name="Rectangle 10"/>
          <p:cNvSpPr>
            <a:spLocks noChangeArrowheads="1"/>
          </p:cNvSpPr>
          <p:nvPr/>
        </p:nvSpPr>
        <p:spPr bwMode="auto">
          <a:xfrm>
            <a:off x="304800" y="2438400"/>
            <a:ext cx="4086225" cy="5251192"/>
          </a:xfrm>
          <a:prstGeom prst="rect">
            <a:avLst/>
          </a:prstGeom>
          <a:noFill/>
          <a:ln w="12700">
            <a:noFill/>
            <a:miter lim="800000"/>
            <a:headEnd/>
            <a:tailEnd/>
          </a:ln>
          <a:effectLst/>
        </p:spPr>
        <p:txBody>
          <a:bodyPr wrap="square" lIns="81194" tIns="39884" rIns="81194" bIns="39884">
            <a:spAutoFit/>
          </a:bodyPr>
          <a:lstStyle/>
          <a:p>
            <a:pPr marL="168275" indent="-168275" defTabSz="820738"/>
            <a:r>
              <a:rPr lang="en-US" sz="1400" b="1" u="sng" dirty="0" smtClean="0"/>
              <a:t>Objectives:</a:t>
            </a:r>
          </a:p>
          <a:p>
            <a:pPr marL="168275" indent="-168275" defTabSz="820738">
              <a:buFont typeface="Arial" pitchFamily="34" charset="0"/>
              <a:buChar char="•"/>
            </a:pPr>
            <a:r>
              <a:rPr lang="en-US" sz="1400" dirty="0" smtClean="0"/>
              <a:t>Determine what is necessary for a competition style fundraiser, and if we have the resources to pull it off.</a:t>
            </a:r>
          </a:p>
          <a:p>
            <a:pPr marL="168275" indent="-168275" defTabSz="820738">
              <a:buFont typeface="Arial" pitchFamily="34" charset="0"/>
              <a:buChar char="•"/>
            </a:pPr>
            <a:r>
              <a:rPr lang="en-US" sz="1400" dirty="0" smtClean="0"/>
              <a:t>Utilize the Merry-Go-Round in the best possible way to raise funds for the Haiti trip. </a:t>
            </a:r>
          </a:p>
          <a:p>
            <a:pPr marL="168275" indent="-168275" defTabSz="820738"/>
            <a:endParaRPr lang="en-US" sz="1400" b="1" u="sng" dirty="0" smtClean="0"/>
          </a:p>
          <a:p>
            <a:pPr defTabSz="820738"/>
            <a:r>
              <a:rPr lang="en-US" sz="1400" b="1" u="sng" dirty="0" smtClean="0"/>
              <a:t>Ways </a:t>
            </a:r>
            <a:r>
              <a:rPr lang="en-US" sz="1400" b="1" u="sng" dirty="0" smtClean="0"/>
              <a:t>to Implement the Competition</a:t>
            </a:r>
          </a:p>
          <a:p>
            <a:pPr marL="168275" indent="-168275" defTabSz="820738">
              <a:buFont typeface="Arial" pitchFamily="34" charset="0"/>
              <a:buChar char="•"/>
            </a:pPr>
            <a:r>
              <a:rPr lang="en-US" sz="1400" dirty="0" smtClean="0"/>
              <a:t>Number of revolutions per time interval</a:t>
            </a:r>
          </a:p>
          <a:p>
            <a:pPr marL="168275" indent="-168275" defTabSz="820738">
              <a:buFont typeface="Arial" pitchFamily="34" charset="0"/>
              <a:buChar char="•"/>
            </a:pPr>
            <a:r>
              <a:rPr lang="en-US" sz="1400" dirty="0" smtClean="0"/>
              <a:t>Amount of power generated per time interval</a:t>
            </a:r>
          </a:p>
          <a:p>
            <a:pPr marL="168275" indent="-168275" defTabSz="820738">
              <a:buFont typeface="Arial" pitchFamily="34" charset="0"/>
              <a:buChar char="•"/>
            </a:pPr>
            <a:r>
              <a:rPr lang="en-US" sz="1400" dirty="0" smtClean="0"/>
              <a:t>Time it takes to generate a specific amount of </a:t>
            </a:r>
            <a:r>
              <a:rPr lang="en-US" sz="1400" dirty="0" smtClean="0"/>
              <a:t>power</a:t>
            </a:r>
          </a:p>
          <a:p>
            <a:pPr marL="168275" indent="-168275" defTabSz="820738"/>
            <a:endParaRPr lang="en-US" sz="1400" dirty="0" smtClean="0"/>
          </a:p>
          <a:p>
            <a:pPr marL="168275" indent="-168275" defTabSz="820738"/>
            <a:r>
              <a:rPr lang="en-US" sz="1400" b="1" u="sng" dirty="0" smtClean="0"/>
              <a:t>Findings/Solutions:</a:t>
            </a:r>
          </a:p>
          <a:p>
            <a:pPr marL="168275" indent="-168275" defTabSz="820738">
              <a:buFont typeface="Arial" pitchFamily="34" charset="0"/>
              <a:buChar char="•"/>
            </a:pPr>
            <a:r>
              <a:rPr lang="en-US" sz="1400" dirty="0" smtClean="0"/>
              <a:t>Initial tests show that Data Studio seems to be a promising way to count revolutions</a:t>
            </a:r>
          </a:p>
          <a:p>
            <a:pPr marL="168275" indent="-168275" defTabSz="820738">
              <a:buFont typeface="Arial" pitchFamily="34" charset="0"/>
              <a:buChar char="•"/>
            </a:pPr>
            <a:r>
              <a:rPr lang="en-US" sz="1400" dirty="0" smtClean="0"/>
              <a:t>Before measuring power, we need a generator and most likely a wattmeter of some kind.</a:t>
            </a:r>
          </a:p>
          <a:p>
            <a:pPr marL="168275" indent="-168275" defTabSz="820738">
              <a:buFont typeface="Arial" pitchFamily="34" charset="0"/>
              <a:buChar char="•"/>
            </a:pPr>
            <a:endParaRPr lang="en-US" sz="1400" dirty="0" smtClean="0"/>
          </a:p>
          <a:p>
            <a:pPr marL="168275" indent="-168275" defTabSz="820738"/>
            <a:endParaRPr lang="en-US" sz="1400" dirty="0" smtClean="0"/>
          </a:p>
          <a:p>
            <a:pPr marL="168275" indent="-168275" defTabSz="820738"/>
            <a:endParaRPr lang="en-US" sz="1400" dirty="0" smtClean="0"/>
          </a:p>
          <a:p>
            <a:pPr defTabSz="820738"/>
            <a:endParaRPr lang="en-US" sz="1400" dirty="0"/>
          </a:p>
          <a:p>
            <a:pPr defTabSz="820738"/>
            <a:endParaRPr lang="en-US" sz="1400" dirty="0"/>
          </a:p>
          <a:p>
            <a:pPr marL="409575" lvl="1" defTabSz="820738"/>
            <a:endParaRPr lang="en-US" sz="1400" dirty="0"/>
          </a:p>
        </p:txBody>
      </p:sp>
      <p:sp>
        <p:nvSpPr>
          <p:cNvPr id="23" name="Slide Number Placeholder 22"/>
          <p:cNvSpPr>
            <a:spLocks noGrp="1"/>
          </p:cNvSpPr>
          <p:nvPr>
            <p:ph type="sldNum" sz="quarter" idx="11"/>
          </p:nvPr>
        </p:nvSpPr>
        <p:spPr>
          <a:xfrm>
            <a:off x="7010400" y="6492875"/>
            <a:ext cx="2133600" cy="365125"/>
          </a:xfrm>
        </p:spPr>
        <p:txBody>
          <a:bodyPr/>
          <a:lstStyle/>
          <a:p>
            <a:fld id="{BC4A4149-F86D-4576-8F6B-20C233E332E7}" type="slidenum">
              <a:rPr lang="en-US" smtClean="0"/>
              <a:pPr/>
              <a:t>1</a:t>
            </a:fld>
            <a:endParaRPr lang="en-US" dirty="0"/>
          </a:p>
        </p:txBody>
      </p:sp>
      <p:pic>
        <p:nvPicPr>
          <p:cNvPr id="12" name="Picture 11"/>
          <p:cNvPicPr>
            <a:picLocks noChangeAspect="1"/>
          </p:cNvPicPr>
          <p:nvPr/>
        </p:nvPicPr>
        <p:blipFill>
          <a:blip r:embed="rId3"/>
          <a:stretch>
            <a:fillRect/>
          </a:stretch>
        </p:blipFill>
        <p:spPr>
          <a:xfrm>
            <a:off x="4495800" y="2590800"/>
            <a:ext cx="3886200" cy="3063635"/>
          </a:xfrm>
          <a:prstGeom prst="rect">
            <a:avLst/>
          </a:prstGeom>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60930" name="Rectangle 2"/>
          <p:cNvSpPr>
            <a:spLocks noGrp="1" noChangeArrowheads="1"/>
          </p:cNvSpPr>
          <p:nvPr>
            <p:ph type="title"/>
          </p:nvPr>
        </p:nvSpPr>
        <p:spPr>
          <a:xfrm>
            <a:off x="2892425" y="76200"/>
            <a:ext cx="6251575" cy="1066800"/>
          </a:xfrm>
          <a:noFill/>
          <a:ln/>
        </p:spPr>
        <p:txBody>
          <a:bodyPr/>
          <a:lstStyle/>
          <a:p>
            <a:r>
              <a:rPr lang="en-US" sz="3200" dirty="0" smtClean="0"/>
              <a:t>Project: Merry-Go-Round</a:t>
            </a:r>
            <a:br>
              <a:rPr lang="en-US" sz="3200" dirty="0" smtClean="0"/>
            </a:br>
            <a:r>
              <a:rPr lang="en-US" sz="3200" dirty="0" smtClean="0"/>
              <a:t>Competition</a:t>
            </a:r>
            <a:endParaRPr lang="en-US" sz="3200" dirty="0"/>
          </a:p>
        </p:txBody>
      </p:sp>
      <p:sp>
        <p:nvSpPr>
          <p:cNvPr id="1660938" name="Rectangle 10"/>
          <p:cNvSpPr>
            <a:spLocks noChangeArrowheads="1"/>
          </p:cNvSpPr>
          <p:nvPr/>
        </p:nvSpPr>
        <p:spPr bwMode="auto">
          <a:xfrm>
            <a:off x="381000" y="1600200"/>
            <a:ext cx="4086225" cy="3312201"/>
          </a:xfrm>
          <a:prstGeom prst="rect">
            <a:avLst/>
          </a:prstGeom>
          <a:noFill/>
          <a:ln w="12700">
            <a:noFill/>
            <a:miter lim="800000"/>
            <a:headEnd/>
            <a:tailEnd/>
          </a:ln>
          <a:effectLst/>
        </p:spPr>
        <p:txBody>
          <a:bodyPr wrap="square" lIns="81194" tIns="39884" rIns="81194" bIns="39884">
            <a:spAutoFit/>
          </a:bodyPr>
          <a:lstStyle/>
          <a:p>
            <a:pPr defTabSz="820738"/>
            <a:endParaRPr lang="en-US" sz="1400" dirty="0" smtClean="0"/>
          </a:p>
          <a:p>
            <a:pPr defTabSz="820738"/>
            <a:r>
              <a:rPr lang="en-US" sz="1400" b="1" u="sng" dirty="0" smtClean="0"/>
              <a:t>Additional Issues Involved With a Competition</a:t>
            </a:r>
          </a:p>
          <a:p>
            <a:pPr marL="168275" indent="-168275" defTabSz="820738">
              <a:buFont typeface="Arial" pitchFamily="34" charset="0"/>
              <a:buChar char="•"/>
            </a:pPr>
            <a:r>
              <a:rPr lang="en-US" sz="1400" dirty="0" smtClean="0"/>
              <a:t>Need a way of communicating scores to participants.</a:t>
            </a:r>
          </a:p>
          <a:p>
            <a:pPr marL="168275" indent="-168275" defTabSz="820738">
              <a:buFont typeface="Arial" pitchFamily="34" charset="0"/>
              <a:buChar char="•"/>
            </a:pPr>
            <a:r>
              <a:rPr lang="en-US" sz="1400" dirty="0" smtClean="0"/>
              <a:t>Would be beneficial for the Merry-Go-Round to have an output (light) to show it is generating power.</a:t>
            </a:r>
          </a:p>
          <a:p>
            <a:pPr marL="168275" indent="-168275" defTabSz="820738">
              <a:buFont typeface="Arial" pitchFamily="34" charset="0"/>
              <a:buChar char="•"/>
            </a:pPr>
            <a:r>
              <a:rPr lang="en-US" sz="1400" dirty="0" smtClean="0"/>
              <a:t>Operators are needed </a:t>
            </a:r>
          </a:p>
          <a:p>
            <a:pPr marL="168275" indent="-168275" defTabSz="820738">
              <a:buFont typeface="Arial" pitchFamily="34" charset="0"/>
              <a:buChar char="•"/>
            </a:pPr>
            <a:r>
              <a:rPr lang="en-US" sz="1400" dirty="0" smtClean="0"/>
              <a:t>Sponsored prizes are needed</a:t>
            </a:r>
          </a:p>
          <a:p>
            <a:pPr marL="168275" indent="-168275" defTabSz="820738"/>
            <a:endParaRPr lang="en-US" sz="1400" dirty="0" smtClean="0"/>
          </a:p>
          <a:p>
            <a:pPr marL="168275" indent="-168275" defTabSz="820738"/>
            <a:endParaRPr lang="en-US" sz="1400" dirty="0" smtClean="0"/>
          </a:p>
          <a:p>
            <a:pPr marL="168275" indent="-168275" defTabSz="820738"/>
            <a:endParaRPr lang="en-US" sz="1400" dirty="0" smtClean="0"/>
          </a:p>
          <a:p>
            <a:pPr defTabSz="820738"/>
            <a:endParaRPr lang="en-US" sz="1400" dirty="0"/>
          </a:p>
          <a:p>
            <a:pPr defTabSz="820738"/>
            <a:endParaRPr lang="en-US" sz="1400" dirty="0"/>
          </a:p>
          <a:p>
            <a:pPr marL="409575" lvl="1" defTabSz="820738"/>
            <a:endParaRPr lang="en-US" sz="1400" dirty="0"/>
          </a:p>
        </p:txBody>
      </p:sp>
      <p:sp>
        <p:nvSpPr>
          <p:cNvPr id="23" name="Slide Number Placeholder 22"/>
          <p:cNvSpPr>
            <a:spLocks noGrp="1"/>
          </p:cNvSpPr>
          <p:nvPr>
            <p:ph type="sldNum" sz="quarter" idx="11"/>
          </p:nvPr>
        </p:nvSpPr>
        <p:spPr>
          <a:xfrm>
            <a:off x="7010400" y="6492875"/>
            <a:ext cx="2133600" cy="365125"/>
          </a:xfrm>
        </p:spPr>
        <p:txBody>
          <a:bodyPr/>
          <a:lstStyle/>
          <a:p>
            <a:fld id="{BC4A4149-F86D-4576-8F6B-20C233E332E7}" type="slidenum">
              <a:rPr lang="en-US" smtClean="0"/>
              <a:pPr/>
              <a:t>2</a:t>
            </a:fld>
            <a:endParaRPr lang="en-US" dirty="0"/>
          </a:p>
        </p:txBody>
      </p:sp>
      <p:sp>
        <p:nvSpPr>
          <p:cNvPr id="7" name="TextBox 6"/>
          <p:cNvSpPr txBox="1"/>
          <p:nvPr/>
        </p:nvSpPr>
        <p:spPr>
          <a:xfrm>
            <a:off x="4953000" y="1752600"/>
            <a:ext cx="3581400" cy="2585323"/>
          </a:xfrm>
          <a:prstGeom prst="rect">
            <a:avLst/>
          </a:prstGeom>
          <a:noFill/>
        </p:spPr>
        <p:txBody>
          <a:bodyPr wrap="square" rtlCol="0">
            <a:spAutoFit/>
          </a:bodyPr>
          <a:lstStyle/>
          <a:p>
            <a:pPr marL="168275" indent="-168275" defTabSz="820738"/>
            <a:r>
              <a:rPr lang="en-US" sz="1400" b="1" u="sng" dirty="0" smtClean="0"/>
              <a:t>Bottom Line:</a:t>
            </a:r>
          </a:p>
          <a:p>
            <a:pPr marL="168275" indent="-168275" defTabSz="820738">
              <a:buFont typeface="Arial" pitchFamily="34" charset="0"/>
              <a:buChar char="•"/>
            </a:pPr>
            <a:r>
              <a:rPr lang="en-US" sz="1400" dirty="0" smtClean="0"/>
              <a:t>Time constraints and a lack of chapel announcements will make a competition style fundraiser much more challenging to pull off successfully. A decision needs to be made on whether to go full steam ahead with the idea or if it is too ambitious for the resources we have to work with.  It is really something that needs to be decided upon by the class as a whole.</a:t>
            </a:r>
          </a:p>
          <a:p>
            <a:endParaRPr lang="en-US" dirty="0"/>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569</TotalTime>
  <Words>345</Words>
  <Application>Microsoft Macintosh PowerPoint</Application>
  <PresentationFormat>On-screen Show (4:3)</PresentationFormat>
  <Paragraphs>35</Paragraphs>
  <Slides>2</Slides>
  <Notes>2</Notes>
  <HiddenSlides>0</HiddenSlides>
  <MMClips>0</MMClips>
  <ScaleCrop>false</ScaleCrop>
  <HeadingPairs>
    <vt:vector size="4" baseType="variant">
      <vt:variant>
        <vt:lpstr>Design Template</vt:lpstr>
      </vt:variant>
      <vt:variant>
        <vt:i4>1</vt:i4>
      </vt:variant>
      <vt:variant>
        <vt:lpstr>Slide Titles</vt:lpstr>
      </vt:variant>
      <vt:variant>
        <vt:i4>2</vt:i4>
      </vt:variant>
    </vt:vector>
  </HeadingPairs>
  <TitlesOfParts>
    <vt:vector size="3" baseType="lpstr">
      <vt:lpstr>Office Theme</vt:lpstr>
      <vt:lpstr>Project: Merry-Go-Round Competition</vt:lpstr>
      <vt:lpstr>Project: Merry-Go-Round Competition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 Wells</dc:creator>
  <cp:lastModifiedBy>Mitch Maynard</cp:lastModifiedBy>
  <cp:revision>55</cp:revision>
  <dcterms:created xsi:type="dcterms:W3CDTF">2012-03-01T17:54:21Z</dcterms:created>
  <dcterms:modified xsi:type="dcterms:W3CDTF">2012-03-01T17:58:44Z</dcterms:modified>
</cp:coreProperties>
</file>